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F798-092B-42CC-A0D7-BAF5C49B6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74860-253C-45C5-AC4E-EF5170E9D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A1721-3AEF-4069-B04F-A8FAC51C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641F-6A5B-487A-AE57-79BE8564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59C6-5ACB-4BA0-AFB9-47031834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1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D7105-D30D-4D40-B7FF-DD317E7C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DDF63-CA98-4431-98D8-5612D2994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97FB8-DDF8-4D66-8272-DD4FDE0C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04C46-AF50-4267-BAF0-080D641F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6BEEB-1DC1-408B-989B-6C75ABB4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7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FA241-A1E5-42A3-8D13-54098060F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5B8DE-42CB-4465-A9A0-47E41542A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F7CD5-943B-45BF-9273-A4B749D4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DA9C5-CD90-48BB-AC0D-8672DE70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163D1-EDAB-4770-9AA9-EBD759DE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2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9B9C-74E5-4A46-8FBE-371E2575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2A11B-1081-42D9-960F-9C498553B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EC5F-A31F-44EF-A469-5AFBD545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A48A-470C-4D3E-8C28-5172F03A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57C6A-E757-46D6-B221-C906B16E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6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2B70-06B7-435C-8229-090CE697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8A269-4C48-4474-B5E7-FD39414BB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EABBC-F91A-4E08-90C2-4D90E5CF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57C9-2CDF-404F-958C-D6C24F15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372F7-A1E5-4925-B2A9-E40C63EF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1F26-6D1F-4E36-914C-DB4A2BFC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581F-10B7-4C48-96DC-B8F2CC43D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067E5-FC66-449F-8772-D96246C43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4633F-86C4-45BD-AD72-197EBE64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BA206-88EE-490D-A553-70BEBABB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1DBF2-A47E-47F3-BA99-A39E021C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FACF-183D-41D6-95D3-A056D1D3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B12B2-0C0A-46D2-B57C-821D1A5E1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19EEC-46FA-452F-AB66-1928C73CB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615A8-D7AD-444B-A550-38352C72E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72959-57AD-4F5F-9362-346CAE081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3DC24-9049-41A8-80E4-4C3E5C1F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2194B9-A97D-4834-9965-183D430C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60D87-7C26-447E-8EFE-9DBB6741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7F71-4C45-4608-922B-945273C2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268C83-5E20-423D-8ADB-E6EC8CA5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B190B-5852-4247-8DAC-85298C8E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6A7C3-8B1B-45E9-9C74-937D1229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E06CB-AB3E-460C-A2EF-2493CEE6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2C7A0-1FA8-4D2F-AC88-0A29184C4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28144-9806-4137-99E1-89231F1E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3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9619-DB27-4B00-A7C9-ACCB42A3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93AA-26D0-4F6D-880E-45107BFF4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14A16-985C-4CDF-A17D-158F7DC97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1EE7E-A71A-4293-A195-20EA5294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F6AAD-98E1-486D-9437-02D199AD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2505F-CF6B-4F32-A712-333A9DF8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6EAF-E7DC-4B11-B840-D7F32472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46464-C636-4345-9FEB-BAD593A3B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DEA1F-BD9B-4DF9-9E6C-D895C8A5A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F7097-1128-4E80-A337-2AA94EB5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DFE99-A570-43AD-83E4-8DCD8E33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F644A-FDC3-44B6-BE87-EB6C3C5F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6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4766A-F97A-4C4A-899C-5354B950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EA1A5-32C1-44F2-8D9A-B9E9CD725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32F53-D7FF-4F9D-AB3D-45E4DFD06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B944-FB2B-4123-A18D-BDB4115BA43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95464-5502-444E-AE7E-C14176D69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1DAD9-20EA-44A3-A038-69AFF48F4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F3B1-9FC2-4F83-9CA9-D53DC45E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www.usaid.gov/sites/default/files/documents/1868/303ma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547-6820-4662-ADD7-C439B4786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6" y="0"/>
            <a:ext cx="10528850" cy="5512904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br>
              <a:rPr lang="en-US" sz="3600" b="1" kern="1400" cap="small" dirty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</a:br>
            <a:br>
              <a:rPr lang="en-US" sz="3600" b="1" kern="1400" cap="small" dirty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</a:br>
            <a:r>
              <a:rPr lang="en-US" sz="3600" b="1" kern="1400" cap="small" dirty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STAFF INDUCTION PROGRAM</a:t>
            </a:r>
            <a:r>
              <a:rPr lang="en-US" sz="3600" b="1" kern="1400" cap="small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ill Sans MT" panose="020B0502020104020203" pitchFamily="34" charset="0"/>
              </a:rPr>
              <a:t> </a:t>
            </a: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n-US" sz="3100" b="1" kern="1400" dirty="0">
                <a:ln>
                  <a:noFill/>
                </a:ln>
                <a:solidFill>
                  <a:srgbClr val="C00000"/>
                </a:solidFill>
                <a:effectLst/>
                <a:latin typeface="Gill Sans MT" panose="020B0502020104020203" pitchFamily="34" charset="0"/>
              </a:rPr>
              <a:t>INDUCTION PROGRAM ORGANIZED FOR THE STAFF </a:t>
            </a:r>
            <a:br>
              <a:rPr lang="en-US" sz="3100" b="1" kern="1400" dirty="0">
                <a:ln>
                  <a:noFill/>
                </a:ln>
                <a:solidFill>
                  <a:srgbClr val="C00000"/>
                </a:solidFill>
                <a:effectLst/>
                <a:latin typeface="Gill Sans MT" panose="020B0502020104020203" pitchFamily="34" charset="0"/>
              </a:rPr>
            </a:br>
            <a:r>
              <a:rPr lang="en-US" sz="4400" b="1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Freestyle Script" panose="030804020302050B0404" pitchFamily="66" charset="0"/>
              </a:rPr>
              <a:t>of </a:t>
            </a:r>
            <a:br>
              <a:rPr lang="en-US" sz="1800" b="1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ill Sans MT" panose="020B0502020104020203" pitchFamily="34" charset="0"/>
              </a:rPr>
            </a:br>
            <a:r>
              <a:rPr lang="en-US" sz="2700" b="1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ill Sans MT" panose="020B0502020104020203" pitchFamily="34" charset="0"/>
              </a:rPr>
              <a:t>FAMILY </a:t>
            </a:r>
            <a:r>
              <a:rPr lang="en-US" sz="2700" b="1" kern="1400" dirty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FOCUSED HIV PREVENTION CARE AND TREATMENT ACTIVITIES IN OROMIA</a:t>
            </a:r>
            <a:r>
              <a:rPr lang="en-US" sz="2700" b="1" kern="1400" cap="small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ill Sans MT" panose="020B0502020104020203" pitchFamily="34" charset="0"/>
              </a:rPr>
              <a:t> </a:t>
            </a: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n-US" sz="2700" b="1" kern="1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MAY 21 </a:t>
            </a:r>
            <a:r>
              <a:rPr lang="en-US" sz="2700" b="1" kern="1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&amp; 22 </a:t>
            </a:r>
            <a:r>
              <a:rPr lang="en-US" sz="2700" b="1" kern="1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2021</a:t>
            </a:r>
            <a:br>
              <a:rPr lang="en-US" sz="2700" b="1" kern="1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</a:br>
            <a:br>
              <a:rPr lang="en-US" sz="2700" b="1" kern="1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</a:br>
            <a:r>
              <a:rPr lang="en-US" sz="4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Combating Trafficking in Persons Policy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Integrated Service for Health and Development Organization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01C72-CFE4-4784-868D-EB5F6151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0473" y="11493183"/>
            <a:ext cx="13626451" cy="115203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140A2D-00A9-4EF5-B59D-F6ACB46C6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" y="-26780"/>
            <a:ext cx="882292" cy="688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202E4F8-35B0-465B-ABE8-8F086B20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616" y="0"/>
            <a:ext cx="882292" cy="688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D219-51AB-4353-A515-907DBF559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94" y="5671931"/>
            <a:ext cx="977348" cy="9773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BF14C9-E003-45FB-8EDC-B37D4F36F8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733" y="5564322"/>
            <a:ext cx="1690262" cy="10849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020D96-973B-4BF3-988B-91F4A545944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308" y="5591317"/>
            <a:ext cx="1485522" cy="1102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1747069-981D-42CB-A8F7-AAB6C228D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370" y="5685183"/>
            <a:ext cx="1203100" cy="100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E8322F-7AF6-4CEA-8E8E-795243A087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70" y="5591317"/>
            <a:ext cx="1136375" cy="113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8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FD52-D6AC-4979-B414-C8E0989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145"/>
            <a:ext cx="10515600" cy="1105866"/>
          </a:xfrm>
        </p:spPr>
        <p:txBody>
          <a:bodyPr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BA0C2F"/>
                </a:solidFill>
                <a:effectLst/>
                <a:uLnTx/>
                <a:uFillTx/>
                <a:latin typeface="Gill Sans MT"/>
                <a:ea typeface="+mj-ea"/>
              </a:rPr>
              <a:t>Table of Content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</a:rPr>
              <a:t> PURPOSE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</a:rPr>
              <a:t>Applicability and General Guidelines  of the Policy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</a:rPr>
              <a:t> Implementation,  Awareness, Compliance Plan and Reporting of Incidents and Enforcement of the Policy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</a:rPr>
              <a:t>Procedures for Sub-Awardees and Vendors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FD52-D6AC-4979-B414-C8E0989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145"/>
            <a:ext cx="10515600" cy="11058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GB" sz="2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ISHDO is opposed to all forms of trafficking in persons and is committed to mitigating the risk of trafficking in persons in connection with its operations and programs</a:t>
            </a:r>
          </a:p>
          <a:p>
            <a:r>
              <a:rPr lang="en-GB" sz="2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ISHDO is committed to full compliance with the Ethiopian Government laws, </a:t>
            </a:r>
            <a:r>
              <a:rPr lang="en-GB" sz="2800" u="sng" dirty="0">
                <a:solidFill>
                  <a:srgbClr val="0563C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USAID’s Standard Provisions regarding Trafficking in Persons</a:t>
            </a:r>
            <a:r>
              <a:rPr lang="en-GB" sz="2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the </a:t>
            </a:r>
            <a:r>
              <a:rPr lang="en-US" sz="2800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Protocol</a:t>
            </a:r>
            <a:r>
              <a:rPr lang="en-GB" sz="2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Prevent, Suppress and Punish Trafficking in Persons  </a:t>
            </a:r>
          </a:p>
          <a:p>
            <a:r>
              <a:rPr lang="en-GB" sz="2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ISHDO leadership understands the importance of anti-trafficking and has devoted resources to promote compliance. </a:t>
            </a:r>
            <a:endParaRPr lang="en-GB" dirty="0"/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FD52-D6AC-4979-B414-C8E0989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145"/>
            <a:ext cx="10515600" cy="11058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Applicability and General Guidelines  of the Policy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800" b="1" dirty="0"/>
              <a:t>This policy applies to:</a:t>
            </a:r>
          </a:p>
          <a:p>
            <a:r>
              <a:rPr lang="en-US" sz="2800" dirty="0"/>
              <a:t>ISHDO staff and volunteers, including the Board members </a:t>
            </a:r>
          </a:p>
          <a:p>
            <a:r>
              <a:rPr lang="en-US" sz="2800" dirty="0"/>
              <a:t>ISHDO suppliers: Sub-awardees (and their staff and volunteers), independent contractors, and vendors and their employees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sz="2800" b="1" dirty="0"/>
              <a:t>ISHDO prohibits:</a:t>
            </a:r>
          </a:p>
          <a:p>
            <a:r>
              <a:rPr lang="en-US" sz="2800" dirty="0"/>
              <a:t>Engaging in any form of human trafficking</a:t>
            </a:r>
          </a:p>
          <a:p>
            <a:r>
              <a:rPr lang="en-US" sz="2800" dirty="0"/>
              <a:t>Engaging in commercial sex acts that may be directly associated with ISHDO, which includes during work hours, while attending off-site functions, and any time in work travel status</a:t>
            </a:r>
          </a:p>
          <a:p>
            <a:r>
              <a:rPr lang="en-US" sz="2800" dirty="0"/>
              <a:t>Using forced labor of any kind for any reason</a:t>
            </a:r>
            <a:endParaRPr lang="en-GB" sz="2800" dirty="0"/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7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  . . . . ISHDO prohibits: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Destroying, concealing, confiscating, or otherwise denying access by an employee to the employee’s identity or immigration documents</a:t>
            </a:r>
          </a:p>
          <a:p>
            <a:r>
              <a:rPr lang="en-US" dirty="0"/>
              <a:t>Using misleading or fraudulent recruiting practices</a:t>
            </a:r>
          </a:p>
          <a:p>
            <a:r>
              <a:rPr lang="en-US" dirty="0"/>
              <a:t>Charging employee candidates recruitment fees for employment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6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FD52-D6AC-4979-B414-C8E0989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145"/>
            <a:ext cx="10515600" cy="11058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Implementation,  Awareness, Compliance Plan and Reporting of Incidents and Enforcement of the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ISHDO will implement this policy through:</a:t>
            </a:r>
          </a:p>
          <a:p>
            <a:pPr lvl="1"/>
            <a:r>
              <a:rPr lang="en-US" dirty="0"/>
              <a:t>Employee acknowledgement of receipt of the policy and related training</a:t>
            </a:r>
          </a:p>
          <a:p>
            <a:pPr lvl="1"/>
            <a:r>
              <a:rPr lang="en-US" dirty="0"/>
              <a:t>Compliance plans</a:t>
            </a:r>
          </a:p>
          <a:p>
            <a:pPr lvl="1"/>
            <a:r>
              <a:rPr lang="en-US" dirty="0"/>
              <a:t>Incident reporting</a:t>
            </a:r>
          </a:p>
          <a:p>
            <a:r>
              <a:rPr lang="en-US" dirty="0"/>
              <a:t>All ISHDO staff will acknowledge receipt and understanding of ISHDO's Combating Trafficking in Persons Policy and accompanying resources upon hire and occasionally during ISHDO’s Compliance training</a:t>
            </a:r>
          </a:p>
          <a:p>
            <a:r>
              <a:rPr lang="en-US" dirty="0"/>
              <a:t>ISHDO will make available template for written anti-trafficking compliance plans  </a:t>
            </a:r>
          </a:p>
          <a:p>
            <a:r>
              <a:rPr lang="en-US" dirty="0"/>
              <a:t>All ISHDO staff are required to use their best judgement to report any suspected cases</a:t>
            </a:r>
          </a:p>
          <a:p>
            <a:r>
              <a:rPr lang="en-US" dirty="0"/>
              <a:t> Any violations of this policy will result in disciplinary action that may include but is not limited to termination of employment and termination of relationship for non employed persons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3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FD52-D6AC-4979-B414-C8E0989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288" y="171145"/>
            <a:ext cx="10739511" cy="11058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Procedures for Sub-Awardees and Vendors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/>
          </a:bodyPr>
          <a:lstStyle/>
          <a:p>
            <a:r>
              <a:rPr lang="en-US" dirty="0"/>
              <a:t> All ISHDO sub-awardees with U.S. Government-funded awards where the work will be performed in Ethiopia and with a value of more than US$500,000 must provide ISHDO with an anti-trafficking in persons compliance plan.  </a:t>
            </a:r>
          </a:p>
          <a:p>
            <a:endParaRPr lang="en-US" dirty="0"/>
          </a:p>
          <a:p>
            <a:r>
              <a:rPr lang="en-US" dirty="0"/>
              <a:t>As required by U.S. law, a certification that their staff and contractors at any tier have not engaged in trafficking-related activities.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Failure to comply with the requirements of the policy is grounds for ISHDO to take any and all appropriate actions, up to and including immediate termination of that sub-awardee’s award with ISHDO</a:t>
            </a:r>
            <a:r>
              <a:rPr lang="en-US" b="1" dirty="0"/>
              <a:t>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5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92E5-52A6-492C-B31D-A59FB2EA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7012"/>
            <a:ext cx="10739511" cy="5011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/>
              <a:t>THANK YOU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D0F81-F5D5-478A-80A8-946D305C7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287935"/>
            <a:ext cx="548935" cy="548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0D5D3C-1BB6-4DC1-AFCD-B55DADDA1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7" y="6260738"/>
            <a:ext cx="699511" cy="57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89E31-2BCC-44EB-82F2-A3C30C5772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99" y="6288242"/>
            <a:ext cx="685664" cy="54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F525DFD7-E839-45B3-8886-B8088252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89" y="6233251"/>
            <a:ext cx="699511" cy="6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96C4-5604-4272-B0BE-71015B7DA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0" y="6286781"/>
            <a:ext cx="578731" cy="5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Freestyle Script</vt:lpstr>
      <vt:lpstr>Gill Sans MT</vt:lpstr>
      <vt:lpstr>Times New Roman</vt:lpstr>
      <vt:lpstr>Office Theme</vt:lpstr>
      <vt:lpstr>  STAFF INDUCTION PROGRAM                 INDUCTION PROGRAM ORGANIZED FOR THE STAFF  of  FAMILY FOCUSED HIV PREVENTION CARE AND TREATMENT ACTIVITIES IN OROMIA   MAY 21 &amp; 22  2021  Combating Trafficking in Persons Policy Integrated Service for Health and Development Organization </vt:lpstr>
      <vt:lpstr>Table of Content</vt:lpstr>
      <vt:lpstr>PURPOSE </vt:lpstr>
      <vt:lpstr>Applicability and General Guidelines  of the Policy </vt:lpstr>
      <vt:lpstr>PowerPoint Presentation</vt:lpstr>
      <vt:lpstr>Implementation,  Awareness, Compliance Plan and Reporting of Incidents and Enforcement of the Policy </vt:lpstr>
      <vt:lpstr>Procedures for Sub-Awardees and Vendors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Sisay</dc:creator>
  <cp:lastModifiedBy>sisay</cp:lastModifiedBy>
  <cp:revision>26</cp:revision>
  <dcterms:created xsi:type="dcterms:W3CDTF">2021-02-02T20:00:41Z</dcterms:created>
  <dcterms:modified xsi:type="dcterms:W3CDTF">2021-10-14T06:05:31Z</dcterms:modified>
</cp:coreProperties>
</file>